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7" r:id="rId3"/>
    <p:sldId id="288" r:id="rId4"/>
    <p:sldId id="290" r:id="rId5"/>
    <p:sldId id="258" r:id="rId6"/>
    <p:sldId id="279" r:id="rId7"/>
    <p:sldId id="289" r:id="rId8"/>
    <p:sldId id="283" r:id="rId9"/>
    <p:sldId id="280" r:id="rId10"/>
    <p:sldId id="281" r:id="rId11"/>
    <p:sldId id="292" r:id="rId12"/>
    <p:sldId id="294" r:id="rId13"/>
    <p:sldId id="270" r:id="rId14"/>
    <p:sldId id="272" r:id="rId15"/>
    <p:sldId id="262" r:id="rId16"/>
    <p:sldId id="273" r:id="rId17"/>
    <p:sldId id="265" r:id="rId18"/>
    <p:sldId id="282" r:id="rId19"/>
    <p:sldId id="264" r:id="rId20"/>
    <p:sldId id="266" r:id="rId21"/>
    <p:sldId id="267" r:id="rId22"/>
    <p:sldId id="268" r:id="rId23"/>
    <p:sldId id="291" r:id="rId24"/>
    <p:sldId id="295" r:id="rId25"/>
    <p:sldId id="27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C33E5-747E-4D1E-83D9-51E57A5E8402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6CA32-1251-489A-943F-A43F7C5763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428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6CA32-1251-489A-943F-A43F7C5763D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260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5E45-16F6-457F-8D15-CA603DDBB513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9EF4-9E54-49E8-B186-7EE17465E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5E45-16F6-457F-8D15-CA603DDBB513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9EF4-9E54-49E8-B186-7EE17465E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5E45-16F6-457F-8D15-CA603DDBB513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9EF4-9E54-49E8-B186-7EE17465E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5E45-16F6-457F-8D15-CA603DDBB513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9EF4-9E54-49E8-B186-7EE17465E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5E45-16F6-457F-8D15-CA603DDBB513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9EF4-9E54-49E8-B186-7EE17465E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5E45-16F6-457F-8D15-CA603DDBB513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9EF4-9E54-49E8-B186-7EE17465E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5E45-16F6-457F-8D15-CA603DDBB513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9EF4-9E54-49E8-B186-7EE17465E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5E45-16F6-457F-8D15-CA603DDBB513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9EF4-9E54-49E8-B186-7EE17465E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5E45-16F6-457F-8D15-CA603DDBB513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9EF4-9E54-49E8-B186-7EE17465E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5E45-16F6-457F-8D15-CA603DDBB513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9EF4-9E54-49E8-B186-7EE17465E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5E45-16F6-457F-8D15-CA603DDBB513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9EF4-9E54-49E8-B186-7EE17465E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F5E45-16F6-457F-8D15-CA603DDBB513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C9EF4-9E54-49E8-B186-7EE17465E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ragutsa.ucoz.ua/_ld/0/02853557.jpg"/>
          <p:cNvPicPr>
            <a:picLocks noChangeAspect="1" noChangeArrowheads="1"/>
          </p:cNvPicPr>
          <p:nvPr/>
        </p:nvPicPr>
        <p:blipFill>
          <a:blip r:embed="rId2"/>
          <a:srcRect b="39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28861" y="2357430"/>
            <a:ext cx="4857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Карагайская</a:t>
            </a:r>
            <a:r>
              <a:rPr lang="ru-RU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№1</a:t>
            </a:r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2"/>
    </mc:Choice>
    <mc:Fallback xmlns="">
      <p:transition spd="slow" advTm="473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ragutsa.ucoz.ua/_ld/0/0285355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4286" t="14183" r="6830" b="14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1571612"/>
            <a:ext cx="65894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endParaRPr lang="ru-RU" sz="2800" b="1" i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800" b="1" i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434" y="1196752"/>
            <a:ext cx="3024336" cy="21602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60232" y="1125060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00CC"/>
                </a:solidFill>
              </a:rPr>
              <a:t>Кабинет логопеда</a:t>
            </a:r>
            <a:endParaRPr lang="ru-RU" sz="1600" b="1" i="1" dirty="0">
              <a:solidFill>
                <a:srgbClr val="0000CC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r="6575" b="12891"/>
          <a:stretch/>
        </p:blipFill>
        <p:spPr>
          <a:xfrm>
            <a:off x="1115616" y="1196752"/>
            <a:ext cx="3384376" cy="2139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9832" y="1196753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00CC"/>
                </a:solidFill>
              </a:rPr>
              <a:t>Кабинет социального педагога</a:t>
            </a:r>
            <a:endParaRPr lang="ru-RU" sz="1600" b="1" i="1" dirty="0">
              <a:solidFill>
                <a:srgbClr val="0000CC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3" b="29793"/>
          <a:stretch/>
        </p:blipFill>
        <p:spPr>
          <a:xfrm>
            <a:off x="179512" y="3680157"/>
            <a:ext cx="4248472" cy="30612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59832" y="3782650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00CC"/>
                </a:solidFill>
              </a:rPr>
              <a:t>Кабинет психолога</a:t>
            </a:r>
            <a:endParaRPr lang="ru-RU" sz="1600" b="1" i="1" dirty="0">
              <a:solidFill>
                <a:srgbClr val="0000CC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434" y="3608464"/>
            <a:ext cx="3915022" cy="31329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48264" y="3680157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00CC"/>
                </a:solidFill>
              </a:rPr>
              <a:t>Класс информатики</a:t>
            </a:r>
            <a:endParaRPr lang="ru-RU" sz="1600" b="1" i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12"/>
    </mc:Choice>
    <mc:Fallback xmlns="">
      <p:transition spd="slow" advTm="1111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aragutsa.ucoz.ua/_ld/0/02853557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 l="14286" t="14183" r="6830" b="14901"/>
          <a:stretch>
            <a:fillRect/>
          </a:stretch>
        </p:blipFill>
        <p:spPr bwMode="auto">
          <a:xfrm>
            <a:off x="71500" y="-252883"/>
            <a:ext cx="9577064" cy="705678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t="19232" r="21277" b="7691"/>
          <a:stretch/>
        </p:blipFill>
        <p:spPr>
          <a:xfrm>
            <a:off x="1115616" y="1052736"/>
            <a:ext cx="3384376" cy="23135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3808" y="2996952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Библиотека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2736"/>
            <a:ext cx="3672408" cy="23135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0032" y="2996952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Кабинет иностранного языка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2" r="8333"/>
          <a:stretch/>
        </p:blipFill>
        <p:spPr>
          <a:xfrm>
            <a:off x="179512" y="3573016"/>
            <a:ext cx="4248472" cy="31683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27784" y="6295382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Кабинет ОБЖ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4" b="14635"/>
          <a:stretch/>
        </p:blipFill>
        <p:spPr>
          <a:xfrm>
            <a:off x="4644008" y="3573016"/>
            <a:ext cx="4176464" cy="25202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76256" y="393305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00CC"/>
                </a:solidFill>
              </a:rPr>
              <a:t>Кабинет химии</a:t>
            </a:r>
            <a:endParaRPr lang="ru-RU" b="1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9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46"/>
    </mc:Choice>
    <mc:Fallback xmlns="">
      <p:transition spd="slow" advTm="1054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ragutsa.ucoz.ua/_ld/0/0285355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4286" t="14183" r="6830" b="14901"/>
          <a:stretch>
            <a:fillRect/>
          </a:stretch>
        </p:blipFill>
        <p:spPr bwMode="auto">
          <a:xfrm>
            <a:off x="-324544" y="18864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24158"/>
            <a:ext cx="3384376" cy="21425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3808" y="1340768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00CC"/>
                </a:solidFill>
              </a:rPr>
              <a:t>Класс начальной школы</a:t>
            </a:r>
            <a:endParaRPr lang="ru-RU" sz="1600" b="1" i="1" dirty="0">
              <a:solidFill>
                <a:srgbClr val="0000CC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24158"/>
            <a:ext cx="3240360" cy="21425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6016" y="124545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err="1" smtClean="0">
                <a:solidFill>
                  <a:srgbClr val="0000CC"/>
                </a:solidFill>
              </a:rPr>
              <a:t>медиацентр</a:t>
            </a:r>
            <a:endParaRPr lang="ru-RU" sz="1600" b="1" i="1" dirty="0">
              <a:solidFill>
                <a:srgbClr val="0000CC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6" b="17836"/>
          <a:stretch/>
        </p:blipFill>
        <p:spPr>
          <a:xfrm>
            <a:off x="683568" y="3483338"/>
            <a:ext cx="3816424" cy="23219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8" b="24810"/>
          <a:stretch/>
        </p:blipFill>
        <p:spPr>
          <a:xfrm>
            <a:off x="4716016" y="3483338"/>
            <a:ext cx="3096344" cy="23219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03848" y="551723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00CC"/>
                </a:solidFill>
              </a:rPr>
              <a:t>Стадион</a:t>
            </a:r>
            <a:endParaRPr lang="ru-RU" b="1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3"/>
    </mc:Choice>
    <mc:Fallback xmlns="">
      <p:transition spd="slow" advTm="1100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ragutsa.ucoz.ua/_ld/0/0285355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4286" t="14183" r="6830" b="14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785794"/>
            <a:ext cx="707236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 школы –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призёры и участники регионального и зонального  туров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конкурса профессионального мастерства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«Учитель года» </a:t>
            </a:r>
          </a:p>
          <a:p>
            <a:pPr algn="ctr"/>
            <a:endParaRPr lang="ru-RU" sz="2800" b="1" i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2012 г. –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Тиунова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Елена Петровна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2013 г. – Югова Анна Александровна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2013 г. –Коновалова Светлана Борисовна</a:t>
            </a:r>
          </a:p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61"/>
    </mc:Choice>
    <mc:Fallback xmlns="">
      <p:transition spd="slow" advTm="1016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ragutsa.ucoz.ua/_ld/0/0285355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4286" t="14183" r="6830" b="14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785794"/>
            <a:ext cx="70723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 школы –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постоянные  призёры и победители муниципального конкурса профессионального мастерства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«Учитель года» </a:t>
            </a:r>
          </a:p>
          <a:p>
            <a:pPr algn="ctr"/>
            <a:endParaRPr lang="ru-RU" sz="1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2014 г. – Фёдоровых Олег Григорьевич (номинация «Учитель физической культуры»)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2014 г. – Одинцова Раиса Федоровна (номинация «Классный руководитель»)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2015г. –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Русинова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Наталья Сергеевна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(номинация «Учитель, работающий с детьми с ОВЗ»)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2016 г.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Шерстнева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Светлана Владимировна (номинация «Учитель образовательной организации»)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2017 г.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Выголова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Марина Степановна (номинация «Педагогический дебют»</a:t>
            </a:r>
          </a:p>
          <a:p>
            <a:pPr>
              <a:spcAft>
                <a:spcPts val="600"/>
              </a:spcAft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2017 г.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Сударенко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Анна Валерьевна (номинация «Классный руководитель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>
              <a:spcAft>
                <a:spcPts val="600"/>
              </a:spcAft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Педагоги школы  активно презентуют педагогический опыт  и становятся победителями и призерами профессионального мастерства различного уровня.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28"/>
    </mc:Choice>
    <mc:Fallback xmlns="">
      <p:transition spd="slow" advTm="1562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ragutsa.ucoz.ua/_ld/0/0285355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4286" t="14183" r="6830" b="14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1214422"/>
            <a:ext cx="6786610" cy="88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Школа гордится победителями регионального тура ПНПО «Лучшие учителя России»:</a:t>
            </a:r>
            <a:endParaRPr lang="ru-RU" sz="1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5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Волегова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Светлана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Майевна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Попова Любовь Григорьевна</a:t>
            </a:r>
          </a:p>
          <a:p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Хаматова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Людмила Фёдоровна</a:t>
            </a:r>
          </a:p>
          <a:p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Носкова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Ираида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Николаевна</a:t>
            </a:r>
          </a:p>
          <a:p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Тиунова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Елена Петровна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Коновалова Светлана Борисовна</a:t>
            </a:r>
          </a:p>
          <a:p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57"/>
    </mc:Choice>
    <mc:Fallback xmlns="">
      <p:transition spd="slow" advTm="11457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ragutsa.ucoz.ua/_ld/0/0285355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4286" t="14183" r="6830" b="14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1214422"/>
            <a:ext cx="6786610" cy="419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2009 год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– школа вошла в число100 лучших школ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Пермского края</a:t>
            </a:r>
          </a:p>
          <a:p>
            <a:endParaRPr lang="ru-RU" sz="105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2010, 2011, 2013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г.г.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-школа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победитель краевого проекта «Ступени» </a:t>
            </a:r>
          </a:p>
          <a:p>
            <a:endParaRPr lang="ru-RU" dirty="0"/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98"/>
    </mc:Choice>
    <mc:Fallback xmlns="">
      <p:transition spd="slow" advTm="829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ragutsa.ucoz.ua/_ld/0/0285355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4286" t="14183" r="6830" b="14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1214422"/>
            <a:ext cx="7143800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105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5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2012 год-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школа абсолютный победитель муниципального конкурса «Школа года»</a:t>
            </a:r>
          </a:p>
          <a:p>
            <a:pPr algn="ctr"/>
            <a:endParaRPr lang="ru-RU" sz="105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2013 год-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победитель в номинации 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«Школа успеха»</a:t>
            </a:r>
          </a:p>
          <a:p>
            <a:pPr algn="ctr"/>
            <a:endParaRPr lang="ru-RU" sz="105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2014 год-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победитель в номинации 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«Школа педагогического поиска»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1"/>
    </mc:Choice>
    <mc:Fallback xmlns="">
      <p:transition spd="slow" advTm="1128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ragutsa.ucoz.ua/_ld/0/0285355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4286" t="14183" r="6830" b="14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1214422"/>
            <a:ext cx="7143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достижения  школы в 2015 – 2016 г.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2015, 2016 </a:t>
            </a:r>
            <a:r>
              <a:rPr lang="ru-RU" sz="1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.-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победитель районной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спартакиады школьников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год-</a:t>
            </a:r>
            <a:r>
              <a:rPr lang="ru-RU" sz="1600" i="1" dirty="0" smtClean="0">
                <a:solidFill>
                  <a:srgbClr val="C00000"/>
                </a:solidFill>
              </a:rPr>
              <a:t>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участник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краевых спортивных Президентских игр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год-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победитель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Победитель муниципальной спартакиады школьников;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Победитель муниципальной эстафеты на приз районной газеты «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Приобвинский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край», посвященной Дню Победы;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Победитель муниципального конкурса по организации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военно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–патриотического движения школьников;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Победитель  муниципальной акции «Чистый лес»;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Победитель муниципального конкурса по организации работы по экологическому образованию школьников;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Победитель муниципальной игры «Зарница»;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Призер муниципального конкурса  «Здоровое питание»;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14"/>
    </mc:Choice>
    <mc:Fallback xmlns="">
      <p:transition spd="slow" advTm="11714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ragutsa.ucoz.ua/_ld/0/0285355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4286" t="14183" r="6830" b="14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1214422"/>
            <a:ext cx="7143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достижения  школы в 2015 – 2016 г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Две выпускницы награждены медалью «За особые успехи в учении»;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Две выпускницы набрали по итогам государственной аттестации 225 баллов;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Победитель районного конкурса за безопасность дорожного движения «Важен каждый»;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Школа – участница национального проекта «Развитие информационной  образовательной среды для детей – инвалидов» (с 2011 года);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Школа – активный участник культурно – образовательного проекта «Тетрадка дружбы» (с 2011 года);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Педагоги школы – активные участники общероссийского проекта «Школа цифрового века» (ежегодно 20 человек);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Победитель районного конкурса  «Лучшее образовательное учреждение по очистке и благоустройству территории»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38"/>
    </mc:Choice>
    <mc:Fallback xmlns="">
      <p:transition spd="slow" advTm="1033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ragutsa.ucoz.ua/_ld/0/0285355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4286" t="14183" r="6830" b="14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7554" y="2143116"/>
            <a:ext cx="49292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Год основания -                    </a:t>
            </a:r>
          </a:p>
          <a:p>
            <a:pPr algn="ctr"/>
            <a:r>
              <a:rPr lang="ru-RU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1871</a:t>
            </a:r>
            <a:endParaRPr lang="ru-RU" sz="32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История школы насчитывает 146 лет</a:t>
            </a:r>
            <a:endParaRPr lang="ru-RU" sz="3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2" descr="Герб школ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285992"/>
            <a:ext cx="2428892" cy="308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7"/>
    </mc:Choice>
    <mc:Fallback xmlns="">
      <p:transition spd="slow" advTm="401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ragutsa.ucoz.ua/_ld/0/0285355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4286" t="14183" r="6830" b="14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1214422"/>
            <a:ext cx="678661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2011 по 2014 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годы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раевая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апробационная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площадка по подготовке к  введению ФГОС ООО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Тема «Продуктивные задания как средство формирования регулятивных УУД в условиях внедрения ФГОС ООО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2016 года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школа –</a:t>
            </a:r>
          </a:p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краевая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апробационная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 площадка по подготовке к  введению ФГОС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СОО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Тема «Профильные и профессиональные пробы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обучающихся 8-11 классов»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18"/>
    </mc:Choice>
    <mc:Fallback xmlns="">
      <p:transition spd="slow" advTm="13218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ragutsa.ucoz.ua/_ld/0/0285355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4286" t="14183" r="6830" b="14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1214422"/>
            <a:ext cx="6786610" cy="5178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2011 по 2013  годы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школа -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муниципальная экспериментальная площадка по внедрению сервисов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образовательный процесс</a:t>
            </a:r>
          </a:p>
          <a:p>
            <a:pPr algn="ctr"/>
            <a:endParaRPr lang="ru-RU" sz="105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2012г.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–команда педагогов школы «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KLASS.RU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» в числе победителей Всероссийского конкурса педагогических команд «Команда2 Команда» в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г.Москва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40"/>
    </mc:Choice>
    <mc:Fallback xmlns="">
      <p:transition spd="slow" advTm="1254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ragutsa.ucoz.ua/_ld/0/0285355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4286" t="14183" r="6830" b="14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1214422"/>
            <a:ext cx="710029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105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2011 год</a:t>
            </a:r>
            <a:r>
              <a:rPr lang="ru-RU" sz="24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школа</a:t>
            </a:r>
            <a:r>
              <a:rPr lang="ru-RU" sz="24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участник национального проекта «Развитие информационной  образовательной среды для детей – инвалидов»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2012 года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педагоги школы- активные участники общероссийского проекта «Школа цифрового века»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2015 год-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школа –участница регионального конкурса инновационных площадок «Введение ФГОС НОО» «Путь к успеху» в номинации «Рабочая программа по русскому языку»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78"/>
    </mc:Choice>
    <mc:Fallback xmlns="">
      <p:transition spd="slow" advTm="12378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ragutsa.ucoz.ua/_ld/0/0285355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4286" t="14183" r="6830" b="14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1214422"/>
            <a:ext cx="67866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800" b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85852" y="1714488"/>
            <a:ext cx="65265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Предоставляемые  льготы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педагогических работников</a:t>
            </a:r>
          </a:p>
          <a:p>
            <a:pPr algn="ctr"/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- 25% - доплата за работу в сельской местности;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социальная поддержка педагогическим работникам, работающим и проживающим в сельской местности по оплате жилого помещения и коммунальных услуг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0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21"/>
    </mc:Choice>
    <mc:Fallback xmlns="">
      <p:transition spd="slow" advTm="892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ragutsa.ucoz.ua/_ld/0/0285355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4286" t="14183" r="6830" b="14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91680" y="1556792"/>
            <a:ext cx="4896544" cy="3454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Вакансии:</a:t>
            </a:r>
          </a:p>
          <a:p>
            <a:endParaRPr lang="ru-RU" sz="1050" b="1" i="1" dirty="0" smtClean="0">
              <a:solidFill>
                <a:srgbClr val="C00000"/>
              </a:solidFill>
            </a:endParaRPr>
          </a:p>
          <a:p>
            <a:pPr algn="ctr"/>
            <a:endParaRPr lang="en-US" sz="1200" b="1" i="1" dirty="0" smtClean="0"/>
          </a:p>
          <a:p>
            <a:pPr algn="ctr"/>
            <a:r>
              <a:rPr lang="ru-RU" sz="3200" b="1" i="1" dirty="0" smtClean="0"/>
              <a:t>Английский </a:t>
            </a:r>
            <a:r>
              <a:rPr lang="ru-RU" sz="3200" b="1" i="1" dirty="0" smtClean="0"/>
              <a:t>язык</a:t>
            </a:r>
          </a:p>
          <a:p>
            <a:pPr algn="ctr"/>
            <a:r>
              <a:rPr lang="ru-RU" sz="3200" b="1" i="1" dirty="0" smtClean="0"/>
              <a:t>Физкультура</a:t>
            </a:r>
          </a:p>
          <a:p>
            <a:pPr algn="ctr"/>
            <a:r>
              <a:rPr lang="ru-RU" sz="3200" b="1" i="1" dirty="0" smtClean="0"/>
              <a:t>История</a:t>
            </a:r>
          </a:p>
          <a:p>
            <a:endParaRPr lang="ru-RU" sz="3200" b="1" i="1" dirty="0"/>
          </a:p>
          <a:p>
            <a:pPr algn="ctr"/>
            <a:endParaRPr lang="ru-RU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9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69"/>
    </mc:Choice>
    <mc:Fallback xmlns="">
      <p:transition spd="slow" advTm="13969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ragutsa.ucoz.ua/_ld/0/0285355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4286" t="14183" r="6830" b="14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1214422"/>
            <a:ext cx="67866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800" b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85852" y="1714488"/>
            <a:ext cx="63824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sz="1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«Карагайская средняя общеобразовательная школа № 1»</a:t>
            </a:r>
          </a:p>
          <a:p>
            <a:pPr algn="ctr"/>
            <a:endParaRPr lang="ru-RU" sz="16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617210 Пермский край, с. Карагай, ул. Гагарина, 23</a:t>
            </a:r>
          </a:p>
          <a:p>
            <a:pPr algn="ctr"/>
            <a:r>
              <a:rPr lang="ru-RU" sz="1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Телефоны: 8(34297) 3-13-73 - директор</a:t>
            </a:r>
          </a:p>
          <a:p>
            <a:pPr algn="ctr"/>
            <a:r>
              <a:rPr lang="ru-RU" sz="1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3-12-79 – секретарь</a:t>
            </a:r>
          </a:p>
          <a:p>
            <a:pPr algn="ctr"/>
            <a:r>
              <a:rPr lang="ru-RU" sz="1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 8(34297) – 3-19-68</a:t>
            </a:r>
            <a:r>
              <a:rPr lang="en-US" sz="1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кадров</a:t>
            </a:r>
          </a:p>
          <a:p>
            <a:pPr algn="ctr"/>
            <a:r>
              <a:rPr lang="en-US" sz="1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kar.shkola.zav@rambler.ru</a:t>
            </a:r>
            <a:endParaRPr lang="ru-RU" sz="1600" b="1" i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69"/>
    </mc:Choice>
    <mc:Fallback xmlns="">
      <p:transition spd="slow" advTm="1396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ragutsa.ucoz.ua/_ld/0/0285355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4286" t="14183" r="6830" b="14901"/>
          <a:stretch>
            <a:fillRect/>
          </a:stretch>
        </p:blipFill>
        <p:spPr bwMode="auto">
          <a:xfrm>
            <a:off x="107504" y="0"/>
            <a:ext cx="9001000" cy="764379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936103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Миссия школы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59632" y="2492896"/>
            <a:ext cx="6696744" cy="4365104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образовательного пространства, в котором оптимально реализуются возможности и способности каждого обучающегося как залог его успешной социализации.</a:t>
            </a:r>
          </a:p>
          <a:p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развития на 2014-2018 годы «Школа равных возможностей»</a:t>
            </a:r>
            <a:endParaRPr lang="ru-RU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27"/>
    </mc:Choice>
    <mc:Fallback xmlns="">
      <p:transition spd="slow" advTm="1122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ragutsa.ucoz.ua/_ld/0/02853557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 l="14286" t="14183" r="6830" b="14901"/>
          <a:stretch>
            <a:fillRect/>
          </a:stretch>
        </p:blipFill>
        <p:spPr bwMode="auto">
          <a:xfrm>
            <a:off x="0" y="428604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852121"/>
              </p:ext>
            </p:extLst>
          </p:nvPr>
        </p:nvGraphicFramePr>
        <p:xfrm>
          <a:off x="1403648" y="1772816"/>
          <a:ext cx="3118323" cy="4424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Acrobat Document" r:id="rId4" imgW="5667139" imgH="8019997" progId="AcroExch.Document.7">
                  <p:embed/>
                </p:oleObj>
              </mc:Choice>
              <mc:Fallback>
                <p:oleObj name="Acrobat Document" r:id="rId4" imgW="5667139" imgH="8019997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772816"/>
                        <a:ext cx="3118323" cy="4424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970" y="1700808"/>
            <a:ext cx="3434406" cy="43924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1"/>
    </mc:Choice>
    <mc:Fallback xmlns="">
      <p:transition spd="slow" advTm="568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ragutsa.ucoz.ua/_ld/0/0285355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4286" t="14183" r="6830" b="14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1571612"/>
            <a:ext cx="6589408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школе обучается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(на 01.04.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г.)</a:t>
            </a:r>
            <a:r>
              <a:rPr lang="ru-RU" sz="24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обучающихся: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ачальные классы – 303 чел.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среднее звено – 310 чел.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таршее звено-  43 чел.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классы для детей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с ОВЗ- 80 чел., из них в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классах-80 чел, 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ндивидуальное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обучение -18 чел.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ru-RU" sz="2800" b="1" i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ru-RU" sz="2800" b="1" i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2" name="Picture 2" descr="F:\Для Т.В. к краевому семинару\Школа\DSCN64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429000"/>
            <a:ext cx="304818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84"/>
    </mc:Choice>
    <mc:Fallback xmlns="">
      <p:transition spd="slow" advTm="998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ragutsa.ucoz.ua/_ld/0/0285355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4286" t="14183" r="6830" b="14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1571612"/>
            <a:ext cx="658940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школе трудятся  125  человек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Из них 73- педагогические работники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Административная команда- 7 человек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42 педагога-  выпускники школы</a:t>
            </a:r>
          </a:p>
          <a:p>
            <a:pPr>
              <a:lnSpc>
                <a:spcPct val="150000"/>
              </a:lnSpc>
            </a:pPr>
            <a:endParaRPr lang="ru-RU" sz="2800" b="1" i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ru-RU" sz="2800" b="1" i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6" t="15625" r="32258" b="21875"/>
          <a:stretch/>
        </p:blipFill>
        <p:spPr>
          <a:xfrm>
            <a:off x="2483768" y="3356992"/>
            <a:ext cx="3933650" cy="2664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32"/>
    </mc:Choice>
    <mc:Fallback xmlns="">
      <p:transition spd="slow" advTm="993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ragutsa.ucoz.ua/_ld/0/0285355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4286" t="14183" r="6830" b="14901"/>
          <a:stretch>
            <a:fillRect/>
          </a:stretch>
        </p:blipFill>
        <p:spPr bwMode="auto">
          <a:xfrm>
            <a:off x="28572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1571612"/>
            <a:ext cx="6589408" cy="5012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Квалификационный уровень:</a:t>
            </a:r>
          </a:p>
          <a:p>
            <a:pPr algn="ctr">
              <a:lnSpc>
                <a:spcPct val="150000"/>
              </a:lnSpc>
            </a:pPr>
            <a:endParaRPr lang="ru-RU" sz="105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Высшая категория-10 чел.</a:t>
            </a:r>
          </a:p>
          <a:p>
            <a:pPr algn="ctr">
              <a:lnSpc>
                <a:spcPct val="150000"/>
              </a:lnSpc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Первая категория-18 чел.</a:t>
            </a:r>
          </a:p>
          <a:p>
            <a:pPr algn="ctr">
              <a:lnSpc>
                <a:spcPct val="150000"/>
              </a:lnSpc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Соответствие занимаемой </a:t>
            </a:r>
          </a:p>
          <a:p>
            <a:pPr algn="ctr">
              <a:lnSpc>
                <a:spcPct val="150000"/>
              </a:lnSpc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должности -36 чел.</a:t>
            </a:r>
          </a:p>
          <a:p>
            <a:pPr>
              <a:lnSpc>
                <a:spcPct val="150000"/>
              </a:lnSpc>
            </a:pPr>
            <a:endParaRPr lang="ru-RU" sz="2800" b="1" i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3"/>
    </mc:Choice>
    <mc:Fallback xmlns="">
      <p:transition spd="slow" advTm="930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ragutsa.ucoz.ua/_ld/0/0285355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4286" t="14183" r="6830" b="14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1571612"/>
            <a:ext cx="6589408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школе создана социально –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психологическая служба: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педагог-психолог – 2 чел.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социальный педагог – 2 чел.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учитель-логопед- 1 чел.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учитель-дефектолог – 1 чел.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педагог-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валеолог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-1 чел.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Действуют: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Психолого-медико-педагогический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консилиум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Школьная служба примирения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Совет профилактики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ru-RU" sz="2800" b="1" i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ru-RU" sz="2800" b="1" i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77"/>
    </mc:Choice>
    <mc:Fallback xmlns="">
      <p:transition spd="slow" advTm="1127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ragutsa.ucoz.ua/_ld/0/0285355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4286" t="14183" r="6830" b="14901"/>
          <a:stretch>
            <a:fillRect/>
          </a:stretch>
        </p:blipFill>
        <p:spPr bwMode="auto">
          <a:xfrm>
            <a:off x="15822" y="-13693"/>
            <a:ext cx="9036496" cy="67413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373" y="1571611"/>
            <a:ext cx="801601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ru-RU" sz="2800" b="1" i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ru-RU" sz="2800" b="1" i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15385" r="24000" b="30769"/>
          <a:stretch/>
        </p:blipFill>
        <p:spPr>
          <a:xfrm>
            <a:off x="1115616" y="3573017"/>
            <a:ext cx="3312368" cy="20162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" r="12713" b="17857"/>
          <a:stretch/>
        </p:blipFill>
        <p:spPr>
          <a:xfrm>
            <a:off x="1043608" y="1196752"/>
            <a:ext cx="3384376" cy="21602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2852935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00CC"/>
                </a:solidFill>
              </a:rPr>
              <a:t>Спортивный  зал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357301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00CC"/>
                </a:solidFill>
              </a:rPr>
              <a:t>столовая</a:t>
            </a:r>
            <a:endParaRPr lang="ru-RU" b="1" i="1" dirty="0">
              <a:solidFill>
                <a:srgbClr val="0000CC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96752"/>
            <a:ext cx="3384376" cy="22322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074" y="3546040"/>
            <a:ext cx="3168352" cy="19442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44008" y="2060848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00CC"/>
                </a:solidFill>
              </a:rPr>
              <a:t>Кабинет швейного дела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6016" y="4153729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00CC"/>
                </a:solidFill>
              </a:rPr>
              <a:t>Кабинет кулинарии</a:t>
            </a:r>
            <a:endParaRPr lang="ru-RU" b="1" i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40"/>
    </mc:Choice>
    <mc:Fallback xmlns="">
      <p:transition spd="slow" advTm="1074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903</Words>
  <Application>Microsoft Office PowerPoint</Application>
  <PresentationFormat>Экран (4:3)</PresentationFormat>
  <Paragraphs>181</Paragraphs>
  <Slides>25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Тема Office</vt:lpstr>
      <vt:lpstr>Acrobat Document</vt:lpstr>
      <vt:lpstr>Презентация PowerPoint</vt:lpstr>
      <vt:lpstr>Презентация PowerPoint</vt:lpstr>
      <vt:lpstr>     Миссия школы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</dc:creator>
  <cp:lastModifiedBy>Медиацентр</cp:lastModifiedBy>
  <cp:revision>93</cp:revision>
  <dcterms:created xsi:type="dcterms:W3CDTF">2013-11-25T16:20:33Z</dcterms:created>
  <dcterms:modified xsi:type="dcterms:W3CDTF">2017-04-05T11:00:12Z</dcterms:modified>
</cp:coreProperties>
</file>